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58" r:id="rId3"/>
    <p:sldId id="360" r:id="rId4"/>
    <p:sldId id="361" r:id="rId5"/>
    <p:sldId id="362" r:id="rId6"/>
    <p:sldId id="363" r:id="rId7"/>
    <p:sldId id="364" r:id="rId8"/>
    <p:sldId id="365" r:id="rId9"/>
    <p:sldId id="357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79" d="100"/>
          <a:sy n="79" d="100"/>
        </p:scale>
        <p:origin x="86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F9F4-265B-4CC7-BBD6-071DBBD0EEAE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2D367-8DC2-4712-9A6A-9534AAD095F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765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25.4.2021.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quizlet.com/301496378/animal-world-flash-card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0393" y="1381327"/>
            <a:ext cx="7595420" cy="1214820"/>
          </a:xfrm>
        </p:spPr>
        <p:txBody>
          <a:bodyPr>
            <a:normAutofit fontScale="90000"/>
          </a:bodyPr>
          <a:lstStyle/>
          <a:p>
            <a:r>
              <a:rPr lang="hr-HR" sz="6600" b="1">
                <a:solidFill>
                  <a:srgbClr val="FF0000"/>
                </a:solidFill>
              </a:rPr>
              <a:t>UNIT 7: </a:t>
            </a:r>
            <a:br>
              <a:rPr lang="hr-HR" sz="6600" b="1">
                <a:solidFill>
                  <a:srgbClr val="FF0000"/>
                </a:solidFill>
              </a:rPr>
            </a:br>
            <a:r>
              <a:rPr lang="hr-HR" sz="6600" b="1">
                <a:solidFill>
                  <a:srgbClr val="FF0000"/>
                </a:solidFill>
              </a:rPr>
              <a:t>On top of the world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hr-HR" sz="6600"/>
              <a:t>Animals – </a:t>
            </a:r>
          </a:p>
          <a:p>
            <a:r>
              <a:rPr lang="hr-HR" sz="6600"/>
              <a:t>high and low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F7088D1-717B-4AA4-9630-514FD26B9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87679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4EFDE7B9-F2B4-419A-B893-919F964ACC67}"/>
              </a:ext>
            </a:extLst>
          </p:cNvPr>
          <p:cNvSpPr txBox="1"/>
          <p:nvPr/>
        </p:nvSpPr>
        <p:spPr>
          <a:xfrm>
            <a:off x="5622587" y="369651"/>
            <a:ext cx="5729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book at page 110.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624CB41E-26DE-4E26-AAAF-EF0B3822357D}"/>
              </a:ext>
            </a:extLst>
          </p:cNvPr>
          <p:cNvSpPr txBox="1"/>
          <p:nvPr/>
        </p:nvSpPr>
        <p:spPr>
          <a:xfrm>
            <a:off x="1436451" y="2334638"/>
            <a:ext cx="9319098" cy="120032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/>
              <a:t>In pairs, write as many different animals as you can in 90 seconds.</a:t>
            </a:r>
          </a:p>
          <a:p>
            <a:r>
              <a:rPr lang="hr-HR" sz="2400" i="1"/>
              <a:t>U parovima, zapišite što je više moguće naziva različitih životinja. Za taj zadatak imate 90 sekundi vremena.</a:t>
            </a:r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4E24F640-1050-4285-B7F7-C88467A83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4278"/>
            <a:ext cx="12192000" cy="2485833"/>
          </a:xfrm>
          <a:prstGeom prst="rect">
            <a:avLst/>
          </a:prstGeo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7BD972F8-B818-4EC0-8B81-B47BDFFBF99D}"/>
              </a:ext>
            </a:extLst>
          </p:cNvPr>
          <p:cNvSpPr txBox="1"/>
          <p:nvPr/>
        </p:nvSpPr>
        <p:spPr>
          <a:xfrm>
            <a:off x="520429" y="2519303"/>
            <a:ext cx="44747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Describe the photos.</a:t>
            </a:r>
          </a:p>
          <a:p>
            <a:r>
              <a:rPr lang="hr-HR" sz="2400" i="1"/>
              <a:t>Opiši fotografije.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86FBA58A-A4E0-4EB4-B7A9-6BF4E1ACC8FB}"/>
              </a:ext>
            </a:extLst>
          </p:cNvPr>
          <p:cNvSpPr txBox="1"/>
          <p:nvPr/>
        </p:nvSpPr>
        <p:spPr>
          <a:xfrm>
            <a:off x="452335" y="4299945"/>
            <a:ext cx="10899843" cy="156966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Go back to your list of animals. Which animals that are on your list live in these habitats?</a:t>
            </a:r>
          </a:p>
          <a:p>
            <a:pPr algn="ctr"/>
            <a:r>
              <a:rPr lang="hr-HR" sz="2400" i="1"/>
              <a:t>Vrati se svojoj listi životinja. Koje životinje s tvoje liste žive u staništima koja su prikazana na fotografijama?</a:t>
            </a:r>
          </a:p>
        </p:txBody>
      </p:sp>
    </p:spTree>
    <p:extLst>
      <p:ext uri="{BB962C8B-B14F-4D97-AF65-F5344CB8AC3E}">
        <p14:creationId xmlns:p14="http://schemas.microsoft.com/office/powerpoint/2010/main" val="116490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animBg="1"/>
      <p:bldP spid="7" grpId="1" animBg="1"/>
      <p:bldP spid="11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8FFB9BB8-BB3D-40A6-8FC6-F47115A16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1459"/>
            <a:ext cx="12192000" cy="2894299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34173846-C726-4DB4-BC43-B76B74FB1405}"/>
              </a:ext>
            </a:extLst>
          </p:cNvPr>
          <p:cNvSpPr txBox="1"/>
          <p:nvPr/>
        </p:nvSpPr>
        <p:spPr>
          <a:xfrm>
            <a:off x="301557" y="194553"/>
            <a:ext cx="7743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Can you give an example of ”land”?</a:t>
            </a:r>
          </a:p>
          <a:p>
            <a:r>
              <a:rPr lang="hr-HR" sz="2400" i="1"/>
              <a:t>Znaš li navesti primjer „kopna”?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B5C945DF-298B-4BFC-8E8A-26665EEE1B04}"/>
              </a:ext>
            </a:extLst>
          </p:cNvPr>
          <p:cNvSpPr txBox="1"/>
          <p:nvPr/>
        </p:nvSpPr>
        <p:spPr>
          <a:xfrm>
            <a:off x="408562" y="4357991"/>
            <a:ext cx="115272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Sort the animals in the table.</a:t>
            </a:r>
          </a:p>
          <a:p>
            <a:r>
              <a:rPr lang="hr-HR" sz="2400" i="1"/>
              <a:t>Razvrstaj životinje u tablicu.</a:t>
            </a:r>
          </a:p>
          <a:p>
            <a:endParaRPr lang="hr-HR" sz="2400"/>
          </a:p>
          <a:p>
            <a:r>
              <a:rPr lang="hr-HR" sz="2400"/>
              <a:t>Optional: Use the Internet and add 2-3 extra animals to each of the categories. </a:t>
            </a:r>
          </a:p>
          <a:p>
            <a:r>
              <a:rPr lang="hr-HR" sz="2400" i="1"/>
              <a:t>Dodatni zadatak: Pomoću pretraživanja interneta dodaj 2-3 životinje svakoj od kategorija.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C746B006-E5C1-467F-B9A8-FDA3BEE6492F}"/>
              </a:ext>
            </a:extLst>
          </p:cNvPr>
          <p:cNvSpPr txBox="1"/>
          <p:nvPr/>
        </p:nvSpPr>
        <p:spPr>
          <a:xfrm>
            <a:off x="5972783" y="2788331"/>
            <a:ext cx="2495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00B0F0"/>
                </a:solidFill>
              </a:rPr>
              <a:t>a hamster, a fox, </a:t>
            </a:r>
          </a:p>
          <a:p>
            <a:r>
              <a:rPr lang="hr-HR" sz="2400">
                <a:solidFill>
                  <a:srgbClr val="00B0F0"/>
                </a:solidFill>
              </a:rPr>
              <a:t>a zebra, a sheep, </a:t>
            </a:r>
          </a:p>
          <a:p>
            <a:r>
              <a:rPr lang="hr-HR" sz="2400">
                <a:solidFill>
                  <a:srgbClr val="00B0F0"/>
                </a:solidFill>
              </a:rPr>
              <a:t>a squirrel, a giraffe</a:t>
            </a:r>
            <a:endParaRPr lang="hr-HR" sz="2000">
              <a:solidFill>
                <a:srgbClr val="00B0F0"/>
              </a:solidFill>
            </a:endParaRP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26D9683E-1103-4F4B-AABF-39E27D89934C}"/>
              </a:ext>
            </a:extLst>
          </p:cNvPr>
          <p:cNvSpPr txBox="1"/>
          <p:nvPr/>
        </p:nvSpPr>
        <p:spPr>
          <a:xfrm>
            <a:off x="8638161" y="2583112"/>
            <a:ext cx="15077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00B0F0"/>
                </a:solidFill>
              </a:rPr>
              <a:t>a dolphin, </a:t>
            </a:r>
          </a:p>
          <a:p>
            <a:r>
              <a:rPr lang="hr-HR" sz="2400">
                <a:solidFill>
                  <a:srgbClr val="00B0F0"/>
                </a:solidFill>
              </a:rPr>
              <a:t>a shark, </a:t>
            </a:r>
          </a:p>
          <a:p>
            <a:r>
              <a:rPr lang="hr-HR" sz="2400">
                <a:solidFill>
                  <a:srgbClr val="00B0F0"/>
                </a:solidFill>
              </a:rPr>
              <a:t>a whale</a:t>
            </a:r>
            <a:endParaRPr lang="hr-HR" sz="2000">
              <a:solidFill>
                <a:srgbClr val="00B0F0"/>
              </a:solidFill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D1DF8942-E99F-47C9-A7CE-13F93877836B}"/>
              </a:ext>
            </a:extLst>
          </p:cNvPr>
          <p:cNvSpPr txBox="1"/>
          <p:nvPr/>
        </p:nvSpPr>
        <p:spPr>
          <a:xfrm>
            <a:off x="10311319" y="2466381"/>
            <a:ext cx="1794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00B0F0"/>
                </a:solidFill>
              </a:rPr>
              <a:t>a parrot, </a:t>
            </a:r>
          </a:p>
          <a:p>
            <a:r>
              <a:rPr lang="hr-HR" sz="2400">
                <a:solidFill>
                  <a:srgbClr val="00B0F0"/>
                </a:solidFill>
              </a:rPr>
              <a:t>a butterfly, </a:t>
            </a:r>
          </a:p>
          <a:p>
            <a:r>
              <a:rPr lang="hr-HR" sz="2400">
                <a:solidFill>
                  <a:srgbClr val="00B0F0"/>
                </a:solidFill>
              </a:rPr>
              <a:t>a fly, a stork, </a:t>
            </a:r>
          </a:p>
          <a:p>
            <a:r>
              <a:rPr lang="hr-HR" sz="2400">
                <a:solidFill>
                  <a:srgbClr val="00B0F0"/>
                </a:solidFill>
              </a:rPr>
              <a:t>a mosquito</a:t>
            </a:r>
          </a:p>
        </p:txBody>
      </p:sp>
    </p:spTree>
    <p:extLst>
      <p:ext uri="{BB962C8B-B14F-4D97-AF65-F5344CB8AC3E}">
        <p14:creationId xmlns:p14="http://schemas.microsoft.com/office/powerpoint/2010/main" val="1069056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C30603A3-832C-40DD-9C2F-DE7C41A14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908703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B5DC179-97A5-4E25-8863-864F86B5553D}"/>
              </a:ext>
            </a:extLst>
          </p:cNvPr>
          <p:cNvSpPr txBox="1"/>
          <p:nvPr/>
        </p:nvSpPr>
        <p:spPr>
          <a:xfrm>
            <a:off x="262647" y="3229583"/>
            <a:ext cx="1149809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Look at the photos and describe the animals. These questions can help you.</a:t>
            </a:r>
          </a:p>
          <a:p>
            <a:r>
              <a:rPr lang="hr-HR" sz="2400" i="1"/>
              <a:t>Pogledaj fotografije i opiši životinje. Ova pitanja ti mogu poslužiti kao pomoć pri opisu.</a:t>
            </a:r>
          </a:p>
          <a:p>
            <a:endParaRPr lang="hr-HR" sz="2400" i="1"/>
          </a:p>
          <a:p>
            <a:r>
              <a:rPr lang="hr-HR" sz="2400"/>
              <a:t>Where are they?</a:t>
            </a:r>
          </a:p>
          <a:p>
            <a:endParaRPr lang="hr-HR" sz="1400"/>
          </a:p>
          <a:p>
            <a:r>
              <a:rPr lang="hr-HR" sz="2400"/>
              <a:t>Do you think it’s cold there?</a:t>
            </a:r>
          </a:p>
          <a:p>
            <a:endParaRPr lang="hr-HR" sz="1400"/>
          </a:p>
          <a:p>
            <a:r>
              <a:rPr lang="hr-HR" sz="2400"/>
              <a:t>Would you like to go there?</a:t>
            </a:r>
          </a:p>
          <a:p>
            <a:endParaRPr lang="hr-HR" sz="1400"/>
          </a:p>
          <a:p>
            <a:r>
              <a:rPr lang="hr-HR" sz="2400"/>
              <a:t>Have you seen anything like this animal?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05EB105E-B225-4FB3-9AEE-69A7DC891A4D}"/>
              </a:ext>
            </a:extLst>
          </p:cNvPr>
          <p:cNvSpPr txBox="1"/>
          <p:nvPr/>
        </p:nvSpPr>
        <p:spPr>
          <a:xfrm>
            <a:off x="5992238" y="4319081"/>
            <a:ext cx="576850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Gdje se nalaze?</a:t>
            </a:r>
          </a:p>
          <a:p>
            <a:endParaRPr lang="hr-HR" sz="1400" i="1"/>
          </a:p>
          <a:p>
            <a:r>
              <a:rPr lang="hr-HR" sz="2400" i="1"/>
              <a:t>Misliš li da je ondje hladno?</a:t>
            </a:r>
          </a:p>
          <a:p>
            <a:endParaRPr lang="hr-HR" sz="1400" i="1"/>
          </a:p>
          <a:p>
            <a:r>
              <a:rPr lang="hr-HR" sz="2400" i="1"/>
              <a:t>Bi li volio otići ondje?</a:t>
            </a:r>
          </a:p>
          <a:p>
            <a:endParaRPr lang="hr-HR" sz="1400" i="1"/>
          </a:p>
          <a:p>
            <a:r>
              <a:rPr lang="hr-HR" sz="2400" i="1"/>
              <a:t>Jesi li ikad vidio nešto slično ovoj životinji?</a:t>
            </a:r>
          </a:p>
        </p:txBody>
      </p:sp>
    </p:spTree>
    <p:extLst>
      <p:ext uri="{BB962C8B-B14F-4D97-AF65-F5344CB8AC3E}">
        <p14:creationId xmlns:p14="http://schemas.microsoft.com/office/powerpoint/2010/main" val="399461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3D0D6EEE-C55D-4937-9E56-F4E97E2FB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123" y="866023"/>
            <a:ext cx="9497438" cy="5125954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DA04A9EE-B4F1-4DB9-908C-09C88362068A}"/>
              </a:ext>
            </a:extLst>
          </p:cNvPr>
          <p:cNvSpPr txBox="1"/>
          <p:nvPr/>
        </p:nvSpPr>
        <p:spPr>
          <a:xfrm>
            <a:off x="904672" y="267111"/>
            <a:ext cx="110408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Pročitaj tekstove i označi koji tekst se odnosi na koje dvije životinje.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5336A54-3C7B-4194-B764-4CF783455F92}"/>
              </a:ext>
            </a:extLst>
          </p:cNvPr>
          <p:cNvSpPr txBox="1"/>
          <p:nvPr/>
        </p:nvSpPr>
        <p:spPr>
          <a:xfrm>
            <a:off x="4085618" y="3147296"/>
            <a:ext cx="1254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2          4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2C3B0BBA-6F38-47BA-9735-C1E811864D9C}"/>
              </a:ext>
            </a:extLst>
          </p:cNvPr>
          <p:cNvSpPr txBox="1"/>
          <p:nvPr/>
        </p:nvSpPr>
        <p:spPr>
          <a:xfrm>
            <a:off x="8387674" y="3044757"/>
            <a:ext cx="12548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1          3</a:t>
            </a:r>
            <a:endParaRPr lang="hr-HR" b="1"/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2484E1BB-1705-4458-9AE7-F53BA38BE602}"/>
              </a:ext>
            </a:extLst>
          </p:cNvPr>
          <p:cNvSpPr txBox="1"/>
          <p:nvPr/>
        </p:nvSpPr>
        <p:spPr>
          <a:xfrm>
            <a:off x="1621276" y="6120295"/>
            <a:ext cx="7889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/>
              <a:t>Read the texts aloud. </a:t>
            </a:r>
            <a:r>
              <a:rPr lang="hr-HR" sz="2400" i="1"/>
              <a:t>Naglas pročitaj tekstove.</a:t>
            </a:r>
            <a:endParaRPr lang="hr-HR" sz="2400"/>
          </a:p>
        </p:txBody>
      </p:sp>
    </p:spTree>
    <p:extLst>
      <p:ext uri="{BB962C8B-B14F-4D97-AF65-F5344CB8AC3E}">
        <p14:creationId xmlns:p14="http://schemas.microsoft.com/office/powerpoint/2010/main" val="248882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0F26E32E-0B53-47C2-9400-78E2562BF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8514"/>
            <a:ext cx="12125325" cy="248602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8F15D426-8693-4607-8C38-9E6D878253A1}"/>
              </a:ext>
            </a:extLst>
          </p:cNvPr>
          <p:cNvSpPr txBox="1"/>
          <p:nvPr/>
        </p:nvSpPr>
        <p:spPr>
          <a:xfrm>
            <a:off x="515565" y="1050587"/>
            <a:ext cx="1030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Jesu li rečenice točne (T) ili netočne (F)?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79063E72-CBA6-4514-B4CC-B0817286B668}"/>
              </a:ext>
            </a:extLst>
          </p:cNvPr>
          <p:cNvSpPr txBox="1"/>
          <p:nvPr/>
        </p:nvSpPr>
        <p:spPr>
          <a:xfrm>
            <a:off x="5904689" y="2743200"/>
            <a:ext cx="58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T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4B13441A-2D62-493B-A4DD-FC5D95CE6672}"/>
              </a:ext>
            </a:extLst>
          </p:cNvPr>
          <p:cNvSpPr txBox="1"/>
          <p:nvPr/>
        </p:nvSpPr>
        <p:spPr>
          <a:xfrm>
            <a:off x="4627123" y="3204865"/>
            <a:ext cx="58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 F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4FEAC523-8D31-4E0D-8EF1-52CD5F11CC01}"/>
              </a:ext>
            </a:extLst>
          </p:cNvPr>
          <p:cNvSpPr txBox="1"/>
          <p:nvPr/>
        </p:nvSpPr>
        <p:spPr>
          <a:xfrm>
            <a:off x="4539574" y="3714702"/>
            <a:ext cx="58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F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75A8C995-1BD2-4C17-80AA-AF0293857476}"/>
              </a:ext>
            </a:extLst>
          </p:cNvPr>
          <p:cNvSpPr txBox="1"/>
          <p:nvPr/>
        </p:nvSpPr>
        <p:spPr>
          <a:xfrm>
            <a:off x="11203021" y="2281535"/>
            <a:ext cx="58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T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896FE4FC-BBA4-4640-9805-7E2DDE46ED86}"/>
              </a:ext>
            </a:extLst>
          </p:cNvPr>
          <p:cNvSpPr txBox="1"/>
          <p:nvPr/>
        </p:nvSpPr>
        <p:spPr>
          <a:xfrm>
            <a:off x="11083046" y="2750693"/>
            <a:ext cx="58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T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8C698E5A-76CB-4D73-B94A-42A05F46655F}"/>
              </a:ext>
            </a:extLst>
          </p:cNvPr>
          <p:cNvSpPr txBox="1"/>
          <p:nvPr/>
        </p:nvSpPr>
        <p:spPr>
          <a:xfrm>
            <a:off x="11428885" y="3248466"/>
            <a:ext cx="58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68421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5648215-A315-40CF-B1C4-D339218D1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96311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F1FDE397-EE27-4E68-B7CA-2F865BBC3225}"/>
              </a:ext>
            </a:extLst>
          </p:cNvPr>
          <p:cNvSpPr txBox="1"/>
          <p:nvPr/>
        </p:nvSpPr>
        <p:spPr>
          <a:xfrm>
            <a:off x="5593404" y="389106"/>
            <a:ext cx="6108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/>
              <a:t>Open your workbook at 74.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6D9F3771-A9E0-4FD9-A6D5-6080CC69A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0771"/>
            <a:ext cx="7504513" cy="5015319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804662D3-B534-480A-9ABC-E7F0FBCD78E2}"/>
              </a:ext>
            </a:extLst>
          </p:cNvPr>
          <p:cNvSpPr txBox="1"/>
          <p:nvPr/>
        </p:nvSpPr>
        <p:spPr>
          <a:xfrm>
            <a:off x="7504513" y="1701542"/>
            <a:ext cx="4396903" cy="267765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i="1"/>
              <a:t>Pročitaj opise (zagonetke) i napiši o kojoj je životinji riječ.</a:t>
            </a:r>
          </a:p>
          <a:p>
            <a:endParaRPr lang="hr-HR" sz="2400" i="1"/>
          </a:p>
          <a:p>
            <a:r>
              <a:rPr lang="hr-HR" sz="2400" i="1"/>
              <a:t>Potom osmisli tri svoja opisa (zagonetke) i odigraj igru pogađanja sa svojim prijateljima iz razreda.</a:t>
            </a: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2BD1E6E8-7CB6-4418-8D31-57AF8F14299C}"/>
              </a:ext>
            </a:extLst>
          </p:cNvPr>
          <p:cNvSpPr txBox="1"/>
          <p:nvPr/>
        </p:nvSpPr>
        <p:spPr>
          <a:xfrm>
            <a:off x="2675107" y="1870077"/>
            <a:ext cx="1478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00B0F0"/>
                </a:solidFill>
              </a:rPr>
              <a:t>a cat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33D8C4E9-7D3D-49E0-B167-DBFD3A310F5E}"/>
              </a:ext>
            </a:extLst>
          </p:cNvPr>
          <p:cNvSpPr txBox="1"/>
          <p:nvPr/>
        </p:nvSpPr>
        <p:spPr>
          <a:xfrm>
            <a:off x="3416058" y="2224391"/>
            <a:ext cx="1478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00B0F0"/>
                </a:solidFill>
              </a:rPr>
              <a:t>a whale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5D2817B6-6C0A-4ABF-9134-F23B6031E2D7}"/>
              </a:ext>
            </a:extLst>
          </p:cNvPr>
          <p:cNvSpPr txBox="1"/>
          <p:nvPr/>
        </p:nvSpPr>
        <p:spPr>
          <a:xfrm>
            <a:off x="5864077" y="2520684"/>
            <a:ext cx="1478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00B0F0"/>
                </a:solidFill>
              </a:rPr>
              <a:t>a bear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E868FC8B-59CA-4DD0-9E03-D2014D6B239C}"/>
              </a:ext>
            </a:extLst>
          </p:cNvPr>
          <p:cNvSpPr txBox="1"/>
          <p:nvPr/>
        </p:nvSpPr>
        <p:spPr>
          <a:xfrm>
            <a:off x="3579539" y="2809537"/>
            <a:ext cx="1478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00B0F0"/>
                </a:solidFill>
              </a:rPr>
              <a:t>a butterfly</a:t>
            </a: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E574539-15AA-4CC2-B9AB-93D315DED5F4}"/>
              </a:ext>
            </a:extLst>
          </p:cNvPr>
          <p:cNvSpPr txBox="1"/>
          <p:nvPr/>
        </p:nvSpPr>
        <p:spPr>
          <a:xfrm>
            <a:off x="4114800" y="3120215"/>
            <a:ext cx="1478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>
                <a:solidFill>
                  <a:srgbClr val="00B0F0"/>
                </a:solidFill>
              </a:rPr>
              <a:t>a shark</a:t>
            </a:r>
          </a:p>
        </p:txBody>
      </p:sp>
    </p:spTree>
    <p:extLst>
      <p:ext uri="{BB962C8B-B14F-4D97-AF65-F5344CB8AC3E}">
        <p14:creationId xmlns:p14="http://schemas.microsoft.com/office/powerpoint/2010/main" val="192184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 animBg="1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A49F9D41-9081-4CF6-81B0-57C4DB2B5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33" y="704856"/>
            <a:ext cx="11931733" cy="3362998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CF589EA9-64F9-40B6-8AEB-E75AB819103F}"/>
              </a:ext>
            </a:extLst>
          </p:cNvPr>
          <p:cNvSpPr txBox="1"/>
          <p:nvPr/>
        </p:nvSpPr>
        <p:spPr>
          <a:xfrm>
            <a:off x="369651" y="243191"/>
            <a:ext cx="11498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Razvrstaj životinje u točnu kategoriju.</a:t>
            </a:r>
          </a:p>
        </p:txBody>
      </p:sp>
      <p:sp>
        <p:nvSpPr>
          <p:cNvPr id="9" name="TekstniOkvir 8">
            <a:extLst>
              <a:ext uri="{FF2B5EF4-FFF2-40B4-BE49-F238E27FC236}">
                <a16:creationId xmlns:a16="http://schemas.microsoft.com/office/drawing/2014/main" id="{F807640E-DE00-4771-9C85-C08CE2F15AB1}"/>
              </a:ext>
            </a:extLst>
          </p:cNvPr>
          <p:cNvSpPr txBox="1"/>
          <p:nvPr/>
        </p:nvSpPr>
        <p:spPr>
          <a:xfrm>
            <a:off x="5632314" y="2598003"/>
            <a:ext cx="2188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a pig, a cat, </a:t>
            </a:r>
          </a:p>
          <a:p>
            <a:r>
              <a:rPr lang="hr-HR" sz="2400" b="1">
                <a:solidFill>
                  <a:srgbClr val="00B0F0"/>
                </a:solidFill>
              </a:rPr>
              <a:t>a sheep, a cow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8AA3D399-9BA4-4AC9-B133-F341163E96D5}"/>
              </a:ext>
            </a:extLst>
          </p:cNvPr>
          <p:cNvSpPr txBox="1"/>
          <p:nvPr/>
        </p:nvSpPr>
        <p:spPr>
          <a:xfrm>
            <a:off x="9014729" y="2550083"/>
            <a:ext cx="2853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a butterfly, a shark, </a:t>
            </a:r>
          </a:p>
          <a:p>
            <a:r>
              <a:rPr lang="hr-HR" sz="2400" b="1">
                <a:solidFill>
                  <a:srgbClr val="00B0F0"/>
                </a:solidFill>
              </a:rPr>
              <a:t>a whale, a fox, </a:t>
            </a:r>
          </a:p>
          <a:p>
            <a:r>
              <a:rPr lang="hr-HR" sz="2400" b="1">
                <a:solidFill>
                  <a:srgbClr val="00B0F0"/>
                </a:solidFill>
              </a:rPr>
              <a:t>a bear, a stork</a:t>
            </a: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E2E941FF-D097-41A0-B811-A44313AA0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33" y="4497857"/>
            <a:ext cx="8980277" cy="2291403"/>
          </a:xfrm>
          <a:prstGeom prst="rect">
            <a:avLst/>
          </a:prstGeom>
        </p:spPr>
      </p:pic>
      <p:sp>
        <p:nvSpPr>
          <p:cNvPr id="15" name="TekstniOkvir 14">
            <a:extLst>
              <a:ext uri="{FF2B5EF4-FFF2-40B4-BE49-F238E27FC236}">
                <a16:creationId xmlns:a16="http://schemas.microsoft.com/office/drawing/2014/main" id="{FD2F1B67-F254-4745-89D7-5C5BB45C35A4}"/>
              </a:ext>
            </a:extLst>
          </p:cNvPr>
          <p:cNvSpPr txBox="1"/>
          <p:nvPr/>
        </p:nvSpPr>
        <p:spPr>
          <a:xfrm>
            <a:off x="346952" y="4144278"/>
            <a:ext cx="11498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Na crtu napiši naziv životinja iz 1. zadatka koja  može…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E17F3F10-D5F4-47B5-817A-9BA6F1A6E6EF}"/>
              </a:ext>
            </a:extLst>
          </p:cNvPr>
          <p:cNvSpPr txBox="1"/>
          <p:nvPr/>
        </p:nvSpPr>
        <p:spPr>
          <a:xfrm>
            <a:off x="3361363" y="6327595"/>
            <a:ext cx="6852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/>
              <a:t>Dodaj i svoje primjere.</a:t>
            </a: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id="{D31C1F39-AB5F-4BCF-9173-2C88EDFD0B42}"/>
              </a:ext>
            </a:extLst>
          </p:cNvPr>
          <p:cNvSpPr txBox="1"/>
          <p:nvPr/>
        </p:nvSpPr>
        <p:spPr>
          <a:xfrm>
            <a:off x="2334638" y="4912468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a stork, a butterfly</a:t>
            </a:r>
          </a:p>
        </p:txBody>
      </p:sp>
      <p:sp>
        <p:nvSpPr>
          <p:cNvPr id="18" name="TekstniOkvir 17">
            <a:extLst>
              <a:ext uri="{FF2B5EF4-FFF2-40B4-BE49-F238E27FC236}">
                <a16:creationId xmlns:a16="http://schemas.microsoft.com/office/drawing/2014/main" id="{378D59B2-D7EB-4E7F-9DB3-A7020F4273AC}"/>
              </a:ext>
            </a:extLst>
          </p:cNvPr>
          <p:cNvSpPr txBox="1"/>
          <p:nvPr/>
        </p:nvSpPr>
        <p:spPr>
          <a:xfrm>
            <a:off x="2826924" y="5348956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a whale, a shark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id="{F47874AF-9905-4F4E-9F06-4903BEEA557F}"/>
              </a:ext>
            </a:extLst>
          </p:cNvPr>
          <p:cNvSpPr txBox="1"/>
          <p:nvPr/>
        </p:nvSpPr>
        <p:spPr>
          <a:xfrm>
            <a:off x="2487038" y="5804136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>
                <a:solidFill>
                  <a:srgbClr val="00B0F0"/>
                </a:solidFill>
              </a:rPr>
              <a:t>a dog, a cat, a fox</a:t>
            </a:r>
          </a:p>
        </p:txBody>
      </p:sp>
    </p:spTree>
    <p:extLst>
      <p:ext uri="{BB962C8B-B14F-4D97-AF65-F5344CB8AC3E}">
        <p14:creationId xmlns:p14="http://schemas.microsoft.com/office/powerpoint/2010/main" val="291812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>
            <a:extLst>
              <a:ext uri="{FF2B5EF4-FFF2-40B4-BE49-F238E27FC236}">
                <a16:creationId xmlns:a16="http://schemas.microsoft.com/office/drawing/2014/main" id="{BA9AB238-638C-471A-BAC5-8A1519910148}"/>
              </a:ext>
            </a:extLst>
          </p:cNvPr>
          <p:cNvSpPr txBox="1"/>
          <p:nvPr/>
        </p:nvSpPr>
        <p:spPr>
          <a:xfrm>
            <a:off x="521232" y="1313769"/>
            <a:ext cx="10761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/>
              <a:t>LET’S REVISE!</a:t>
            </a:r>
          </a:p>
          <a:p>
            <a:pPr algn="ctr"/>
            <a:endParaRPr lang="hr-HR" sz="2800"/>
          </a:p>
          <a:p>
            <a:pPr algn="ctr"/>
            <a:r>
              <a:rPr lang="hr-HR" sz="2800"/>
              <a:t>Use the flashcards and revise the names of animals.</a:t>
            </a:r>
          </a:p>
          <a:p>
            <a:pPr algn="ctr"/>
            <a:r>
              <a:rPr lang="hr-HR" sz="2800" i="1"/>
              <a:t>Ponovi nazive životinja uz kartice s riječima.</a:t>
            </a:r>
          </a:p>
          <a:p>
            <a:pPr algn="ctr"/>
            <a:endParaRPr lang="hr-HR" sz="2800"/>
          </a:p>
          <a:p>
            <a:pPr algn="ctr"/>
            <a:r>
              <a:rPr lang="hr-HR" sz="2800">
                <a:hlinkClick r:id="rId2"/>
              </a:rPr>
              <a:t>https://quizlet.com/301496378/animal-world-flash-cards/</a:t>
            </a:r>
            <a:r>
              <a:rPr lang="hr-HR" sz="2800"/>
              <a:t> </a:t>
            </a:r>
          </a:p>
          <a:p>
            <a:pPr algn="ctr"/>
            <a:endParaRPr lang="hr-HR" sz="2800" b="1" i="1"/>
          </a:p>
          <a:p>
            <a:pPr algn="ctr"/>
            <a:endParaRPr lang="hr-HR" sz="2800" i="1"/>
          </a:p>
        </p:txBody>
      </p:sp>
    </p:spTree>
    <p:extLst>
      <p:ext uri="{BB962C8B-B14F-4D97-AF65-F5344CB8AC3E}">
        <p14:creationId xmlns:p14="http://schemas.microsoft.com/office/powerpoint/2010/main" val="317589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5005</TotalTime>
  <Words>474</Words>
  <Application>Microsoft Office PowerPoint</Application>
  <PresentationFormat>Široki zaslon</PresentationFormat>
  <Paragraphs>81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UNIT 7:  On top of the world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255</cp:revision>
  <dcterms:created xsi:type="dcterms:W3CDTF">2020-09-19T11:02:00Z</dcterms:created>
  <dcterms:modified xsi:type="dcterms:W3CDTF">2021-04-25T09:25:44Z</dcterms:modified>
</cp:coreProperties>
</file>